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notesSlides/notesSlide31.xml" ContentType="application/vnd.openxmlformats-officedocument.presentationml.notesSlide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33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76" r:id="rId15"/>
    <p:sldId id="277" r:id="rId16"/>
    <p:sldId id="278" r:id="rId17"/>
    <p:sldId id="279" r:id="rId18"/>
    <p:sldId id="289" r:id="rId19"/>
    <p:sldId id="293" r:id="rId20"/>
    <p:sldId id="294" r:id="rId21"/>
    <p:sldId id="30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280" r:id="rId32"/>
    <p:sldId id="295" r:id="rId33"/>
    <p:sldId id="281" r:id="rId34"/>
    <p:sldId id="284" r:id="rId35"/>
    <p:sldId id="285" r:id="rId36"/>
    <p:sldId id="286" r:id="rId37"/>
    <p:sldId id="287" r:id="rId38"/>
    <p:sldId id="288" r:id="rId39"/>
    <p:sldId id="296" r:id="rId40"/>
  </p:sldIdLst>
  <p:sldSz cx="9144000" cy="6858000" type="screen4x3"/>
  <p:notesSz cx="6954838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5352" autoAdjust="0"/>
  </p:normalViewPr>
  <p:slideViewPr>
    <p:cSldViewPr>
      <p:cViewPr varScale="1">
        <p:scale>
          <a:sx n="55" d="100"/>
          <a:sy n="55" d="100"/>
        </p:scale>
        <p:origin x="-17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1E13D80-6733-4DCD-AB50-F9952E8EA8CA}" type="datetimeFigureOut">
              <a:rPr lang="fr-CA" smtClean="0"/>
              <a:pPr/>
              <a:t>2012-02-15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BBB2540-67D4-401D-8383-2DDE1E1D4AC8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768161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5544D3D-52A1-485D-8E59-36CCB4B47D3B}" type="datetimeFigureOut">
              <a:rPr lang="fr-CA" smtClean="0"/>
              <a:pPr/>
              <a:t>2012-02-15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A352C81-078C-474A-A4D3-2365576E3F8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06998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</a:t>
            </a:r>
            <a:r>
              <a:rPr lang="fr-CA" b="1" dirty="0" smtClean="0"/>
              <a:t>Centre jeunesse de Montréal – Institut universitaire</a:t>
            </a:r>
            <a:r>
              <a:rPr lang="fr-CA" dirty="0" smtClean="0"/>
              <a:t> offre des services psychosociaux et de réadaptation à 13 000 enfants et jeunes qui ont connu un passé difficile. Ces enfants ont été négligés, abandonnés, victimes de violence psychologique, physique ou sexuelle. Certains ont été confrontés à des difficultés familiales majeures : pauvreté, violence conjugale, problème de santé mentale. D’autres ont des troubles de comportement graves et, malgré les efforts de leurs parents, ils ne réussissent pas à se reprendre en main. Notre établissement offre également tout le soutien aux parents.</a:t>
            </a:r>
          </a:p>
          <a:p>
            <a:r>
              <a:rPr lang="fr-CA" dirty="0" smtClean="0"/>
              <a:t/>
            </a:r>
            <a:br>
              <a:rPr lang="fr-CA" dirty="0" smtClean="0"/>
            </a:br>
            <a:endParaRPr lang="fr-CA" dirty="0" smtClean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10</a:t>
            </a:fld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11</a:t>
            </a:fld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13</a:t>
            </a:fld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15</a:t>
            </a:fld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16</a:t>
            </a:fld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17</a:t>
            </a:fld>
            <a:endParaRPr lang="fr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18</a:t>
            </a:fld>
            <a:endParaRPr lang="fr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19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2</a:t>
            </a:fld>
            <a:endParaRPr lang="fr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20</a:t>
            </a:fld>
            <a:endParaRPr lang="fr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22</a:t>
            </a:fld>
            <a:endParaRPr lang="fr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23</a:t>
            </a:fld>
            <a:endParaRPr lang="fr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24</a:t>
            </a:fld>
            <a:endParaRPr lang="fr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25</a:t>
            </a:fld>
            <a:endParaRPr lang="fr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26</a:t>
            </a:fld>
            <a:endParaRPr lang="fr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27</a:t>
            </a:fld>
            <a:endParaRPr lang="fr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28</a:t>
            </a:fld>
            <a:endParaRPr lang="fr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29</a:t>
            </a:fld>
            <a:endParaRPr lang="fr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30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31</a:t>
            </a:fld>
            <a:endParaRPr lang="fr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32</a:t>
            </a:fld>
            <a:endParaRPr lang="fr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33</a:t>
            </a:fld>
            <a:endParaRPr lang="fr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34</a:t>
            </a:fld>
            <a:endParaRPr lang="fr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35</a:t>
            </a:fld>
            <a:endParaRPr lang="fr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36</a:t>
            </a:fld>
            <a:endParaRPr lang="fr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37</a:t>
            </a:fld>
            <a:endParaRPr lang="fr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38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6</a:t>
            </a:fld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7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8</a:t>
            </a:fld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2C81-078C-474A-A4D3-2365576E3F84}" type="slidenum">
              <a:rPr lang="fr-CA" smtClean="0"/>
              <a:pPr/>
              <a:t>9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694F0-7FA4-4C1C-A69B-BD0AA724D5EF}" type="datetimeFigureOut">
              <a:rPr lang="fr-CA" smtClean="0"/>
              <a:pPr/>
              <a:t>2012-02-15</a:t>
            </a:fld>
            <a:endParaRPr lang="fr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BB2B-8EC0-4AE9-8E0D-B329288DF41D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694F0-7FA4-4C1C-A69B-BD0AA724D5EF}" type="datetimeFigureOut">
              <a:rPr lang="fr-CA" smtClean="0"/>
              <a:pPr/>
              <a:t>2012-02-15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BB2B-8EC0-4AE9-8E0D-B329288DF4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694F0-7FA4-4C1C-A69B-BD0AA724D5EF}" type="datetimeFigureOut">
              <a:rPr lang="fr-CA" smtClean="0"/>
              <a:pPr/>
              <a:t>2012-02-15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BB2B-8EC0-4AE9-8E0D-B329288DF4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694F0-7FA4-4C1C-A69B-BD0AA724D5EF}" type="datetimeFigureOut">
              <a:rPr lang="fr-CA" smtClean="0"/>
              <a:pPr/>
              <a:t>2012-02-15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BB2B-8EC0-4AE9-8E0D-B329288DF4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694F0-7FA4-4C1C-A69B-BD0AA724D5EF}" type="datetimeFigureOut">
              <a:rPr lang="fr-CA" smtClean="0"/>
              <a:pPr/>
              <a:t>2012-02-15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BB2B-8EC0-4AE9-8E0D-B329288DF41D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694F0-7FA4-4C1C-A69B-BD0AA724D5EF}" type="datetimeFigureOut">
              <a:rPr lang="fr-CA" smtClean="0"/>
              <a:pPr/>
              <a:t>2012-02-15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BB2B-8EC0-4AE9-8E0D-B329288DF4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694F0-7FA4-4C1C-A69B-BD0AA724D5EF}" type="datetimeFigureOut">
              <a:rPr lang="fr-CA" smtClean="0"/>
              <a:pPr/>
              <a:t>2012-02-15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BB2B-8EC0-4AE9-8E0D-B329288DF4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694F0-7FA4-4C1C-A69B-BD0AA724D5EF}" type="datetimeFigureOut">
              <a:rPr lang="fr-CA" smtClean="0"/>
              <a:pPr/>
              <a:t>2012-02-15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BB2B-8EC0-4AE9-8E0D-B329288DF4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694F0-7FA4-4C1C-A69B-BD0AA724D5EF}" type="datetimeFigureOut">
              <a:rPr lang="fr-CA" smtClean="0"/>
              <a:pPr/>
              <a:t>2012-02-15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BB2B-8EC0-4AE9-8E0D-B329288DF41D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694F0-7FA4-4C1C-A69B-BD0AA724D5EF}" type="datetimeFigureOut">
              <a:rPr lang="fr-CA" smtClean="0"/>
              <a:pPr/>
              <a:t>2012-02-15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BB2B-8EC0-4AE9-8E0D-B329288DF4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694F0-7FA4-4C1C-A69B-BD0AA724D5EF}" type="datetimeFigureOut">
              <a:rPr lang="fr-CA" smtClean="0"/>
              <a:pPr/>
              <a:t>2012-02-15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BB2B-8EC0-4AE9-8E0D-B329288DF41D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5694F0-7FA4-4C1C-A69B-BD0AA724D5EF}" type="datetimeFigureOut">
              <a:rPr lang="fr-CA" smtClean="0"/>
              <a:pPr/>
              <a:t>2012-02-15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06BB2B-8EC0-4AE9-8E0D-B329288DF41D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6.png"/><Relationship Id="rId5" Type="http://schemas.openxmlformats.org/officeDocument/2006/relationships/tags" Target="../tags/tag73.xml"/><Relationship Id="rId10" Type="http://schemas.openxmlformats.org/officeDocument/2006/relationships/image" Target="../media/image5.png"/><Relationship Id="rId4" Type="http://schemas.openxmlformats.org/officeDocument/2006/relationships/tags" Target="../tags/tag72.xml"/><Relationship Id="rId9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7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10" Type="http://schemas.openxmlformats.org/officeDocument/2006/relationships/image" Target="../media/image10.png"/><Relationship Id="rId4" Type="http://schemas.openxmlformats.org/officeDocument/2006/relationships/tags" Target="../tags/tag78.xml"/><Relationship Id="rId9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13.png"/><Relationship Id="rId5" Type="http://schemas.openxmlformats.org/officeDocument/2006/relationships/tags" Target="../tags/tag84.xml"/><Relationship Id="rId10" Type="http://schemas.openxmlformats.org/officeDocument/2006/relationships/image" Target="../media/image12.png"/><Relationship Id="rId4" Type="http://schemas.openxmlformats.org/officeDocument/2006/relationships/tags" Target="../tags/tag83.xml"/><Relationship Id="rId9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88.xml"/><Relationship Id="rId7" Type="http://schemas.openxmlformats.org/officeDocument/2006/relationships/notesSlide" Target="../notesSlides/notesSlide36.xml"/><Relationship Id="rId12" Type="http://schemas.openxmlformats.org/officeDocument/2006/relationships/image" Target="../media/image19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5" Type="http://schemas.openxmlformats.org/officeDocument/2006/relationships/tags" Target="../tags/tag90.xml"/><Relationship Id="rId10" Type="http://schemas.openxmlformats.org/officeDocument/2006/relationships/image" Target="../media/image17.png"/><Relationship Id="rId4" Type="http://schemas.openxmlformats.org/officeDocument/2006/relationships/tags" Target="../tags/tag89.xml"/><Relationship Id="rId9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hyperlink" Target="mailto:Joe_Mainville@hotmail.com" TargetMode="External"/><Relationship Id="rId4" Type="http://schemas.openxmlformats.org/officeDocument/2006/relationships/hyperlink" Target="mailto:Ma.Duchesneau@umontreal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403648" y="548680"/>
            <a:ext cx="7406640" cy="1472184"/>
          </a:xfrm>
        </p:spPr>
        <p:txBody>
          <a:bodyPr>
            <a:normAutofit/>
          </a:bodyPr>
          <a:lstStyle/>
          <a:p>
            <a:r>
              <a:rPr lang="fr-CA" sz="3000" b="1" dirty="0" smtClean="0"/>
              <a:t>D'une idée à la mise en place d'actions concrètes : la genèse d'un projet étudiant</a:t>
            </a:r>
            <a:endParaRPr lang="fr-CA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619672" y="4437112"/>
            <a:ext cx="7406640" cy="1752600"/>
          </a:xfrm>
        </p:spPr>
        <p:txBody>
          <a:bodyPr>
            <a:normAutofit lnSpcReduction="10000"/>
          </a:bodyPr>
          <a:lstStyle/>
          <a:p>
            <a:pPr algn="r"/>
            <a:endParaRPr lang="fr-CA" dirty="0" smtClean="0"/>
          </a:p>
          <a:p>
            <a:pPr algn="r"/>
            <a:endParaRPr lang="fr-CA" dirty="0" smtClean="0"/>
          </a:p>
          <a:p>
            <a:pPr algn="r"/>
            <a:r>
              <a:rPr lang="fr-CA" dirty="0" smtClean="0"/>
              <a:t>Marc-André </a:t>
            </a:r>
            <a:r>
              <a:rPr lang="fr-CA" dirty="0" err="1" smtClean="0"/>
              <a:t>Duchesneau</a:t>
            </a:r>
            <a:endParaRPr lang="fr-CA" dirty="0" smtClean="0"/>
          </a:p>
          <a:p>
            <a:pPr algn="r"/>
            <a:r>
              <a:rPr lang="fr-CA" dirty="0" smtClean="0"/>
              <a:t>Joé Mainville-Tessier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6674863" y="6488668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15 février 2012 - CRIFPE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3. Genèse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Clientèle des CJM-IU</a:t>
            </a:r>
          </a:p>
          <a:p>
            <a:pPr lvl="1"/>
            <a:r>
              <a:rPr lang="fr-CA" dirty="0" smtClean="0"/>
              <a:t>Qui?</a:t>
            </a:r>
          </a:p>
          <a:p>
            <a:pPr lvl="2"/>
            <a:r>
              <a:rPr lang="fr-CA" dirty="0" smtClean="0"/>
              <a:t>13 000 jeunes au passé difficile</a:t>
            </a:r>
          </a:p>
          <a:p>
            <a:pPr lvl="1"/>
            <a:r>
              <a:rPr lang="fr-CA" dirty="0" smtClean="0"/>
              <a:t>Comment?</a:t>
            </a:r>
          </a:p>
          <a:p>
            <a:pPr lvl="2"/>
            <a:r>
              <a:rPr lang="fr-CA" dirty="0" smtClean="0"/>
              <a:t>Offrir aux jeunes en difficulté les ressources et les outils nécessaires à leur développement</a:t>
            </a:r>
          </a:p>
          <a:p>
            <a:pPr lvl="1"/>
            <a:r>
              <a:rPr lang="fr-CA" dirty="0" smtClean="0"/>
              <a:t>Pourquoi un partenariat avec eux?</a:t>
            </a:r>
          </a:p>
          <a:p>
            <a:pPr lvl="2"/>
            <a:r>
              <a:rPr lang="fr-CA" dirty="0" smtClean="0"/>
              <a:t>Jeunes dans le besoin</a:t>
            </a:r>
          </a:p>
          <a:p>
            <a:pPr lvl="2"/>
            <a:r>
              <a:rPr lang="fr-CA" dirty="0" smtClean="0"/>
              <a:t>Structure facilitante pour nos projets</a:t>
            </a:r>
          </a:p>
          <a:p>
            <a:pPr lvl="2"/>
            <a:endParaRPr lang="fr-CA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006888" y="6488668"/>
            <a:ext cx="513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http://www.centrejeunessedemontreal.qc.ca/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35608" y="274638"/>
            <a:ext cx="7498080" cy="1066130"/>
          </a:xfrm>
        </p:spPr>
        <p:txBody>
          <a:bodyPr/>
          <a:lstStyle/>
          <a:p>
            <a:r>
              <a:rPr lang="fr-CA" dirty="0" smtClean="0"/>
              <a:t>3. Genèse</a:t>
            </a:r>
            <a:endParaRPr lang="fr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03648" y="1124744"/>
            <a:ext cx="7498080" cy="4800600"/>
          </a:xfrm>
        </p:spPr>
        <p:txBody>
          <a:bodyPr/>
          <a:lstStyle/>
          <a:p>
            <a:r>
              <a:rPr lang="fr-CA" dirty="0" smtClean="0"/>
              <a:t>Chronologie des évènements</a:t>
            </a:r>
            <a:endParaRPr lang="fr-CA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772816"/>
            <a:ext cx="7236072" cy="445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3. Genèse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Objectifs actuels des PEP et PSS</a:t>
            </a:r>
          </a:p>
          <a:p>
            <a:pPr marL="1115568" lvl="2" indent="-457200">
              <a:buFont typeface="+mj-lt"/>
              <a:buAutoNum type="arabicPeriod"/>
            </a:pPr>
            <a:r>
              <a:rPr lang="fr-CA" dirty="0" smtClean="0"/>
              <a:t>Contribuer au développement d’une population à risque</a:t>
            </a:r>
          </a:p>
          <a:p>
            <a:pPr marL="1115568" lvl="2" indent="-457200">
              <a:buFont typeface="+mj-lt"/>
              <a:buAutoNum type="arabicPeriod"/>
            </a:pPr>
            <a:r>
              <a:rPr lang="fr-CA" dirty="0" smtClean="0"/>
              <a:t>Contribuer à la formation des enseignants de demain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4. Présentation du PSS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Objectifs 1 – </a:t>
            </a:r>
            <a:r>
              <a:rPr lang="fr-CA" sz="2800" b="1" dirty="0" smtClean="0"/>
              <a:t>Contribuer au développement d’une population à risque</a:t>
            </a:r>
          </a:p>
          <a:p>
            <a:pPr lvl="1"/>
            <a:r>
              <a:rPr lang="fr-CA" u="sng" dirty="0" smtClean="0"/>
              <a:t>But général</a:t>
            </a:r>
          </a:p>
          <a:p>
            <a:pPr lvl="2"/>
            <a:r>
              <a:rPr lang="fr-CA" dirty="0" smtClean="0"/>
              <a:t>Favoriser la réussite scolaire chez les jeunes</a:t>
            </a:r>
          </a:p>
          <a:p>
            <a:pPr lvl="2">
              <a:buNone/>
            </a:pPr>
            <a:endParaRPr lang="fr-CA" dirty="0" smtClean="0"/>
          </a:p>
          <a:p>
            <a:pPr lvl="1"/>
            <a:r>
              <a:rPr lang="fr-CA" u="sng" dirty="0" smtClean="0"/>
              <a:t>Moyens</a:t>
            </a:r>
          </a:p>
          <a:p>
            <a:pPr lvl="2"/>
            <a:r>
              <a:rPr lang="fr-CA" dirty="0" smtClean="0"/>
              <a:t>Offrir un service adapté et individualisé à chacun</a:t>
            </a:r>
            <a:endParaRPr lang="fr-CA" u="sng" dirty="0" smtClean="0"/>
          </a:p>
          <a:p>
            <a:pPr lvl="2"/>
            <a:r>
              <a:rPr lang="fr-CA" dirty="0" smtClean="0"/>
              <a:t>Leur fournir les outils nécessaires à cette réussite</a:t>
            </a:r>
          </a:p>
          <a:p>
            <a:pPr lvl="2"/>
            <a:r>
              <a:rPr lang="fr-CA" dirty="0" smtClean="0"/>
              <a:t>Susciter un intérêt pour l’apprentissage scolaire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4. Présentation du PSS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Paramètres de réalisation (jeunes)</a:t>
            </a:r>
          </a:p>
          <a:p>
            <a:pPr lvl="1"/>
            <a:r>
              <a:rPr lang="fr-CA" dirty="0" smtClean="0"/>
              <a:t>Services de tutorat individualisé pour tous</a:t>
            </a:r>
          </a:p>
          <a:p>
            <a:pPr lvl="2"/>
            <a:r>
              <a:rPr lang="fr-CA" dirty="0" smtClean="0"/>
              <a:t>Étudiant de 3</a:t>
            </a:r>
            <a:r>
              <a:rPr lang="fr-CA" baseline="30000" dirty="0" smtClean="0"/>
              <a:t>e</a:t>
            </a:r>
            <a:r>
              <a:rPr lang="fr-CA" dirty="0" smtClean="0"/>
              <a:t> ou 4</a:t>
            </a:r>
            <a:r>
              <a:rPr lang="fr-CA" baseline="30000" dirty="0" smtClean="0"/>
              <a:t>e</a:t>
            </a:r>
            <a:r>
              <a:rPr lang="fr-CA" dirty="0" smtClean="0"/>
              <a:t> année adaptation scolaire</a:t>
            </a:r>
          </a:p>
          <a:p>
            <a:pPr lvl="2"/>
            <a:r>
              <a:rPr lang="fr-CA" dirty="0" smtClean="0"/>
              <a:t>Utilisation de matériel didactique adapté</a:t>
            </a:r>
          </a:p>
          <a:p>
            <a:pPr lvl="2"/>
            <a:r>
              <a:rPr lang="fr-CA" dirty="0" smtClean="0"/>
              <a:t>Création d’un lien significatif </a:t>
            </a:r>
          </a:p>
          <a:p>
            <a:pPr lvl="2"/>
            <a:endParaRPr lang="fr-CA" dirty="0" smtClean="0"/>
          </a:p>
          <a:p>
            <a:pPr lvl="2"/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4. Présentation du PSS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Paramètres de réalisation (jeunes)</a:t>
            </a:r>
          </a:p>
          <a:p>
            <a:pPr lvl="1"/>
            <a:r>
              <a:rPr lang="fr-CA" dirty="0" smtClean="0"/>
              <a:t>Partenariat École-CJM-Club Optimiste</a:t>
            </a:r>
          </a:p>
          <a:p>
            <a:pPr lvl="2"/>
            <a:r>
              <a:rPr lang="fr-CA" dirty="0" smtClean="0"/>
              <a:t>Identifier les difficultés (comportementales et cognitives) du jeune</a:t>
            </a:r>
          </a:p>
          <a:p>
            <a:pPr lvl="2"/>
            <a:r>
              <a:rPr lang="fr-CA" dirty="0" smtClean="0"/>
              <a:t>Assurer un suivi constant à tous les niveaux</a:t>
            </a:r>
          </a:p>
          <a:p>
            <a:pPr lvl="2"/>
            <a:r>
              <a:rPr lang="fr-CA" dirty="0" smtClean="0"/>
              <a:t>Cahier de communication écrit</a:t>
            </a:r>
          </a:p>
          <a:p>
            <a:pPr lvl="1"/>
            <a:endParaRPr lang="fr-CA" dirty="0" smtClean="0"/>
          </a:p>
          <a:p>
            <a:pPr lvl="2"/>
            <a:endParaRPr lang="fr-CA" dirty="0" smtClean="0"/>
          </a:p>
          <a:p>
            <a:pPr lvl="1"/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4. Présentation du PSS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b="1" dirty="0" smtClean="0"/>
              <a:t>Objectifs 2 – </a:t>
            </a:r>
            <a:r>
              <a:rPr lang="fr-CA" sz="2800" b="1" dirty="0" smtClean="0"/>
              <a:t>Contribuer à la formation des enseignants de demain</a:t>
            </a:r>
          </a:p>
          <a:p>
            <a:pPr lvl="1"/>
            <a:r>
              <a:rPr lang="fr-CA" u="sng" dirty="0" smtClean="0"/>
              <a:t>But général</a:t>
            </a:r>
          </a:p>
          <a:p>
            <a:pPr lvl="2"/>
            <a:r>
              <a:rPr lang="fr-CA" dirty="0" smtClean="0"/>
              <a:t>Expérience d’enseignement avec des populations à risque et difficiles</a:t>
            </a:r>
          </a:p>
          <a:p>
            <a:pPr lvl="1"/>
            <a:r>
              <a:rPr lang="fr-CA" u="sng" dirty="0" smtClean="0"/>
              <a:t>Moyens</a:t>
            </a:r>
          </a:p>
          <a:p>
            <a:pPr lvl="2"/>
            <a:r>
              <a:rPr lang="fr-CA" dirty="0" smtClean="0"/>
              <a:t>Autonomie dans le choix des pratiques enseignantes</a:t>
            </a:r>
          </a:p>
          <a:p>
            <a:pPr lvl="2"/>
            <a:r>
              <a:rPr lang="fr-CA" dirty="0" smtClean="0"/>
              <a:t>Conjuguer avec l’ensemble des personnes-ressources</a:t>
            </a:r>
          </a:p>
          <a:p>
            <a:pPr lvl="2"/>
            <a:r>
              <a:rPr lang="fr-CA" dirty="0" smtClean="0"/>
              <a:t>S’adapter!</a:t>
            </a:r>
          </a:p>
          <a:p>
            <a:endParaRPr lang="fr-CA" dirty="0" smtClean="0"/>
          </a:p>
          <a:p>
            <a:pPr lvl="2"/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4. Présentation du PSS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3000" b="1" dirty="0" smtClean="0"/>
              <a:t>Paramètres de réalisation (étudiants)</a:t>
            </a:r>
          </a:p>
          <a:p>
            <a:pPr lvl="1"/>
            <a:r>
              <a:rPr lang="fr-CA" dirty="0" smtClean="0"/>
              <a:t>Enseignement individualisé et autonome</a:t>
            </a:r>
          </a:p>
          <a:p>
            <a:pPr lvl="1"/>
            <a:r>
              <a:rPr lang="fr-CA" dirty="0" smtClean="0"/>
              <a:t>Séminaire mensuel</a:t>
            </a:r>
          </a:p>
          <a:p>
            <a:pPr lvl="2"/>
            <a:r>
              <a:rPr lang="fr-CA" dirty="0" smtClean="0"/>
              <a:t>Partager son expérience</a:t>
            </a:r>
          </a:p>
          <a:p>
            <a:pPr lvl="2"/>
            <a:r>
              <a:rPr lang="fr-CA" dirty="0" smtClean="0"/>
              <a:t>Discuter sur des sujets reliés à l’éducation</a:t>
            </a:r>
          </a:p>
          <a:p>
            <a:pPr lvl="2"/>
            <a:r>
              <a:rPr lang="fr-CA" dirty="0" smtClean="0"/>
              <a:t>Apporter son point de vue</a:t>
            </a:r>
          </a:p>
          <a:p>
            <a:pPr lvl="1"/>
            <a:r>
              <a:rPr lang="fr-CA" dirty="0" smtClean="0"/>
              <a:t>Journal de bord mensuel</a:t>
            </a:r>
          </a:p>
          <a:p>
            <a:pPr lvl="2"/>
            <a:r>
              <a:rPr lang="fr-CA" dirty="0" smtClean="0"/>
              <a:t>Analyse réflexive de sa pratique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4. Présentation du PSS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Limites du projet</a:t>
            </a:r>
          </a:p>
          <a:p>
            <a:pPr lvl="1"/>
            <a:r>
              <a:rPr lang="fr-CA" sz="2700" dirty="0" smtClean="0"/>
              <a:t>Mobilisation de ressources financières et humaines élevée pour le ratio de jeunes suivis</a:t>
            </a:r>
          </a:p>
          <a:p>
            <a:pPr lvl="1"/>
            <a:r>
              <a:rPr lang="fr-CA" sz="2700" dirty="0" smtClean="0"/>
              <a:t>Difficulté de rendre l’offre de service attrayante pour les étudiant(e)s et pour les élèves</a:t>
            </a:r>
          </a:p>
          <a:p>
            <a:pPr lvl="1"/>
            <a:r>
              <a:rPr lang="fr-CA" dirty="0" smtClean="0"/>
              <a:t>Lourdeur du processus d’implantation d’un partenariat École-CJM-Club Optimiste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4. Présentation du PSS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Perspectives d’avenir </a:t>
            </a:r>
          </a:p>
          <a:p>
            <a:pPr lvl="1"/>
            <a:r>
              <a:rPr lang="fr-CA" dirty="0" smtClean="0"/>
              <a:t>Mise en place </a:t>
            </a:r>
            <a:r>
              <a:rPr lang="fr-CA" u="sng" dirty="0" smtClean="0"/>
              <a:t>d’indicateurs quantifiables</a:t>
            </a:r>
            <a:r>
              <a:rPr lang="fr-CA" dirty="0" smtClean="0"/>
              <a:t> pour l’évaluation de l’atteinte des 2 objectifs initiaux</a:t>
            </a:r>
          </a:p>
          <a:p>
            <a:pPr lvl="1"/>
            <a:r>
              <a:rPr lang="fr-CA" dirty="0" smtClean="0"/>
              <a:t>Besoin de renforcer le partenariat École-CJM-Club Optimiste </a:t>
            </a:r>
          </a:p>
          <a:p>
            <a:pPr lvl="2"/>
            <a:r>
              <a:rPr lang="fr-CA" dirty="0" smtClean="0"/>
              <a:t>Plus de chance d’atteindre nos objectifs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Plan de présentation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fr-CA" dirty="0" smtClean="0"/>
              <a:t>Présentation des conférenciers</a:t>
            </a:r>
          </a:p>
          <a:p>
            <a:pPr marL="596646" indent="-514350">
              <a:buFont typeface="+mj-lt"/>
              <a:buAutoNum type="arabicPeriod"/>
            </a:pPr>
            <a:r>
              <a:rPr lang="fr-CA" dirty="0" smtClean="0"/>
              <a:t>Mise en contexte</a:t>
            </a:r>
          </a:p>
          <a:p>
            <a:pPr marL="596646" indent="-514350">
              <a:buFont typeface="+mj-lt"/>
              <a:buAutoNum type="arabicPeriod"/>
            </a:pPr>
            <a:r>
              <a:rPr lang="fr-CA" dirty="0" smtClean="0"/>
              <a:t>Genèse</a:t>
            </a:r>
          </a:p>
          <a:p>
            <a:pPr marL="596646" indent="-514350">
              <a:buFont typeface="+mj-lt"/>
              <a:buAutoNum type="arabicPeriod"/>
            </a:pPr>
            <a:r>
              <a:rPr lang="fr-CA" dirty="0" smtClean="0"/>
              <a:t>Présentation P.E.P.</a:t>
            </a:r>
          </a:p>
          <a:p>
            <a:pPr marL="596646" indent="-514350">
              <a:buFont typeface="+mj-lt"/>
              <a:buAutoNum type="arabicPeriod"/>
            </a:pPr>
            <a:r>
              <a:rPr lang="fr-CA" dirty="0" smtClean="0"/>
              <a:t>Présentation P.S.S.</a:t>
            </a:r>
          </a:p>
          <a:p>
            <a:pPr marL="596646" indent="-514350">
              <a:buFont typeface="+mj-lt"/>
              <a:buAutoNum type="arabicPeriod"/>
            </a:pPr>
            <a:r>
              <a:rPr lang="fr-CA" dirty="0" smtClean="0"/>
              <a:t>Avenir du C-O et des projets</a:t>
            </a:r>
          </a:p>
          <a:p>
            <a:pPr marL="596646" indent="-514350">
              <a:buFont typeface="+mj-lt"/>
              <a:buAutoNum type="arabicPeriod"/>
            </a:pPr>
            <a:r>
              <a:rPr lang="fr-CA" dirty="0" smtClean="0"/>
              <a:t>Nos partenaires</a:t>
            </a:r>
          </a:p>
          <a:p>
            <a:pPr marL="596646" indent="-514350">
              <a:buFont typeface="+mj-lt"/>
              <a:buAutoNum type="arabicPeriod"/>
            </a:pPr>
            <a:r>
              <a:rPr lang="fr-CA" dirty="0" smtClean="0"/>
              <a:t>Questions et commentaires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4. Présentation du PSS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Perspectives d’avenir </a:t>
            </a:r>
          </a:p>
          <a:p>
            <a:pPr lvl="1"/>
            <a:r>
              <a:rPr lang="fr-CA" dirty="0" smtClean="0"/>
              <a:t>Peaufiner notre offre de service</a:t>
            </a:r>
          </a:p>
          <a:p>
            <a:pPr lvl="2"/>
            <a:r>
              <a:rPr lang="fr-CA" dirty="0" smtClean="0"/>
              <a:t>Plus attrayante pour les étudiant(e)s et pour les élèves</a:t>
            </a:r>
          </a:p>
          <a:p>
            <a:pPr lvl="1"/>
            <a:r>
              <a:rPr lang="fr-CA" dirty="0" smtClean="0"/>
              <a:t>Impliquer des étudiants en adaptation scolaire dans le processus de gestion du projet</a:t>
            </a:r>
          </a:p>
          <a:p>
            <a:pPr lvl="2"/>
            <a:r>
              <a:rPr lang="fr-CA" dirty="0" smtClean="0"/>
              <a:t>Plus grande expertise du domaine</a:t>
            </a:r>
          </a:p>
          <a:p>
            <a:pPr lvl="2"/>
            <a:r>
              <a:rPr lang="fr-CA" dirty="0" smtClean="0"/>
              <a:t>Plus de contact avec le milieu (étudiants et profs)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Interlude – Pause Voyage/Détente</a:t>
            </a:r>
            <a:endParaRPr lang="fr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340768"/>
            <a:ext cx="7560840" cy="50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5. Présentation du PEP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75656" y="1484784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fr-CA" b="1" dirty="0" smtClean="0"/>
              <a:t>Objectifs 1 – Contribuer au développement d’une population à risque</a:t>
            </a:r>
          </a:p>
          <a:p>
            <a:pPr lvl="1"/>
            <a:r>
              <a:rPr lang="fr-CA" u="sng" dirty="0" smtClean="0"/>
              <a:t>Buts généraux </a:t>
            </a:r>
          </a:p>
          <a:p>
            <a:pPr lvl="2"/>
            <a:r>
              <a:rPr lang="fr-CA" dirty="0" smtClean="0"/>
              <a:t>Favoriser la réussite chez les jeunes par l’entremise  de l’activité physique</a:t>
            </a:r>
          </a:p>
          <a:p>
            <a:pPr lvl="2"/>
            <a:r>
              <a:rPr lang="fr-CA" dirty="0" smtClean="0"/>
              <a:t>Développer de saines habitudes de vie</a:t>
            </a:r>
          </a:p>
          <a:p>
            <a:pPr lvl="2">
              <a:buNone/>
            </a:pPr>
            <a:endParaRPr lang="fr-CA" dirty="0" smtClean="0"/>
          </a:p>
          <a:p>
            <a:pPr lvl="1"/>
            <a:r>
              <a:rPr lang="fr-CA" u="sng" dirty="0" smtClean="0"/>
              <a:t>Moyens</a:t>
            </a:r>
          </a:p>
          <a:p>
            <a:pPr lvl="2"/>
            <a:r>
              <a:rPr lang="fr-CA" dirty="0" smtClean="0"/>
              <a:t>Offrir l’opportunité aux jeunes d’être actif</a:t>
            </a:r>
          </a:p>
          <a:p>
            <a:pPr lvl="2"/>
            <a:r>
              <a:rPr lang="fr-CA" dirty="0" smtClean="0"/>
              <a:t>Susciter le sentiment de plaisir associé à l’activité physique</a:t>
            </a:r>
          </a:p>
          <a:p>
            <a:pPr lvl="2"/>
            <a:r>
              <a:rPr lang="fr-CA" dirty="0" smtClean="0"/>
              <a:t>Varier les stimuli en proposant plusieurs moyens d’actions</a:t>
            </a:r>
          </a:p>
          <a:p>
            <a:pPr lvl="2"/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5. Présentation du PEP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Paramètres de réalisation (jeunes)</a:t>
            </a:r>
          </a:p>
          <a:p>
            <a:pPr lvl="1"/>
            <a:r>
              <a:rPr lang="fr-CA" dirty="0" smtClean="0"/>
              <a:t>Cours d’éducation physique</a:t>
            </a:r>
          </a:p>
          <a:p>
            <a:pPr lvl="2"/>
            <a:r>
              <a:rPr lang="fr-CA" dirty="0" smtClean="0"/>
              <a:t>Période estivale (fin juin à fin août)</a:t>
            </a:r>
          </a:p>
          <a:p>
            <a:pPr lvl="2"/>
            <a:r>
              <a:rPr lang="fr-CA" dirty="0" smtClean="0"/>
              <a:t>Cours de 40 à 75 minutes</a:t>
            </a:r>
          </a:p>
          <a:p>
            <a:pPr lvl="2"/>
            <a:r>
              <a:rPr lang="fr-CA" dirty="0" smtClean="0"/>
              <a:t>Progression pédagogique sur 8 semaines</a:t>
            </a:r>
          </a:p>
          <a:p>
            <a:pPr lvl="2"/>
            <a:r>
              <a:rPr lang="fr-CA" dirty="0" smtClean="0"/>
              <a:t>Choix d’activités variés</a:t>
            </a:r>
          </a:p>
          <a:p>
            <a:pPr lvl="2"/>
            <a:r>
              <a:rPr lang="fr-CA" dirty="0" smtClean="0"/>
              <a:t>«Team </a:t>
            </a:r>
            <a:r>
              <a:rPr lang="fr-CA" dirty="0" err="1" smtClean="0"/>
              <a:t>teaching</a:t>
            </a:r>
            <a:r>
              <a:rPr lang="fr-CA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5. Présentation du PEP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Paramètres de réalisation (jeunes)</a:t>
            </a:r>
          </a:p>
          <a:p>
            <a:pPr lvl="1"/>
            <a:r>
              <a:rPr lang="fr-CA" dirty="0" smtClean="0"/>
              <a:t>Conférenciers invités</a:t>
            </a:r>
          </a:p>
          <a:p>
            <a:pPr lvl="2"/>
            <a:r>
              <a:rPr lang="fr-CA" dirty="0" smtClean="0"/>
              <a:t>Issus du milieu sportif</a:t>
            </a:r>
          </a:p>
          <a:p>
            <a:pPr lvl="2"/>
            <a:r>
              <a:rPr lang="fr-CA" dirty="0" smtClean="0"/>
              <a:t>Expériences de vie intéressantes</a:t>
            </a:r>
          </a:p>
          <a:p>
            <a:pPr lvl="1"/>
            <a:r>
              <a:rPr lang="fr-CA" dirty="0" smtClean="0"/>
              <a:t>Formations pratiques pour les jeunes</a:t>
            </a:r>
          </a:p>
          <a:p>
            <a:pPr lvl="2"/>
            <a:r>
              <a:rPr lang="fr-CA" dirty="0" smtClean="0"/>
              <a:t>Cours donné par un spécialiste</a:t>
            </a:r>
          </a:p>
          <a:p>
            <a:pPr lvl="2"/>
            <a:r>
              <a:rPr lang="fr-CA" dirty="0" smtClean="0"/>
              <a:t>Exemple : Danse, cirque, </a:t>
            </a:r>
            <a:r>
              <a:rPr lang="fr-CA" dirty="0" err="1" smtClean="0"/>
              <a:t>cheerleading</a:t>
            </a:r>
            <a:r>
              <a:rPr lang="fr-CA" dirty="0" smtClean="0"/>
              <a:t>…</a:t>
            </a:r>
          </a:p>
          <a:p>
            <a:pPr lvl="1"/>
            <a:r>
              <a:rPr lang="fr-CA" dirty="0" smtClean="0"/>
              <a:t>Activités spéciales</a:t>
            </a:r>
          </a:p>
          <a:p>
            <a:pPr lvl="2"/>
            <a:r>
              <a:rPr lang="fr-CA" dirty="0" smtClean="0"/>
              <a:t>Extra-muros</a:t>
            </a:r>
          </a:p>
          <a:p>
            <a:pPr lvl="2"/>
            <a:r>
              <a:rPr lang="fr-CA" dirty="0" smtClean="0"/>
              <a:t>Exemple : partie de football des Carabins</a:t>
            </a:r>
          </a:p>
          <a:p>
            <a:pPr lvl="1"/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5. Présentation du PEP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Objectifs 2 – </a:t>
            </a:r>
            <a:r>
              <a:rPr lang="fr-CA" sz="2800" b="1" dirty="0" smtClean="0"/>
              <a:t>Contribuer à la formation des enseignants de demain</a:t>
            </a:r>
          </a:p>
          <a:p>
            <a:pPr lvl="1"/>
            <a:r>
              <a:rPr lang="fr-CA" u="sng" dirty="0" smtClean="0"/>
              <a:t>But général</a:t>
            </a:r>
          </a:p>
          <a:p>
            <a:pPr lvl="2"/>
            <a:r>
              <a:rPr lang="fr-CA" dirty="0" smtClean="0"/>
              <a:t>Expérience d’enseignement avec des populations à risque et difficiles.</a:t>
            </a:r>
          </a:p>
          <a:p>
            <a:pPr lvl="1"/>
            <a:r>
              <a:rPr lang="fr-CA" u="sng" dirty="0" smtClean="0"/>
              <a:t>Moyens</a:t>
            </a:r>
          </a:p>
          <a:p>
            <a:pPr lvl="2"/>
            <a:r>
              <a:rPr lang="fr-CA" dirty="0" smtClean="0"/>
              <a:t>Laboratoire d’expérimentation</a:t>
            </a:r>
          </a:p>
          <a:p>
            <a:pPr lvl="2"/>
            <a:r>
              <a:rPr lang="fr-CA" dirty="0" smtClean="0"/>
              <a:t>Mise sur pied d’une communauté de pratique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5. Présentation du PEP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3000" b="1" dirty="0" smtClean="0"/>
              <a:t>Paramètres de réalisation (étudiants)</a:t>
            </a:r>
          </a:p>
          <a:p>
            <a:pPr lvl="1"/>
            <a:r>
              <a:rPr lang="fr-CA" dirty="0" smtClean="0"/>
              <a:t>Semaine de formation en juin</a:t>
            </a:r>
          </a:p>
          <a:p>
            <a:pPr lvl="2"/>
            <a:r>
              <a:rPr lang="fr-CA" dirty="0" smtClean="0"/>
              <a:t>Mise en contexte de la population des CJM-IU</a:t>
            </a:r>
          </a:p>
          <a:p>
            <a:pPr lvl="1"/>
            <a:r>
              <a:rPr lang="fr-CA" dirty="0" smtClean="0"/>
              <a:t>Formations pratiques</a:t>
            </a:r>
          </a:p>
          <a:p>
            <a:pPr lvl="2"/>
            <a:r>
              <a:rPr lang="fr-CA" dirty="0" smtClean="0"/>
              <a:t>Moyens d’action nouveaux</a:t>
            </a:r>
          </a:p>
          <a:p>
            <a:pPr lvl="2"/>
            <a:r>
              <a:rPr lang="fr-CA" dirty="0" smtClean="0"/>
              <a:t>Dispensées par des professionnels</a:t>
            </a:r>
          </a:p>
          <a:p>
            <a:pPr lvl="1"/>
            <a:r>
              <a:rPr lang="fr-CA" dirty="0" smtClean="0"/>
              <a:t>Planifications séquentielles exigées</a:t>
            </a:r>
          </a:p>
          <a:p>
            <a:pPr lvl="2"/>
            <a:r>
              <a:rPr lang="fr-CA" dirty="0" smtClean="0"/>
              <a:t>Temps rémunérés consacrés à cette tâche</a:t>
            </a:r>
          </a:p>
          <a:p>
            <a:pPr lvl="2"/>
            <a:r>
              <a:rPr lang="fr-CA" dirty="0" smtClean="0"/>
              <a:t>Explication et raisonnement pour chaque planification</a:t>
            </a:r>
          </a:p>
          <a:p>
            <a:pPr lvl="2"/>
            <a:endParaRPr lang="fr-CA" dirty="0" smtClean="0"/>
          </a:p>
          <a:p>
            <a:pPr lvl="2"/>
            <a:endParaRPr lang="fr-CA" dirty="0" smtClean="0"/>
          </a:p>
          <a:p>
            <a:pPr lvl="1"/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5. Présentation du PEP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3000" b="1" dirty="0" smtClean="0"/>
              <a:t>Paramètres de réalisation (étudiants)</a:t>
            </a:r>
          </a:p>
          <a:p>
            <a:pPr lvl="1"/>
            <a:r>
              <a:rPr lang="fr-CA" dirty="0" smtClean="0"/>
              <a:t>Moyen de communication hebdomadaire</a:t>
            </a:r>
          </a:p>
          <a:p>
            <a:pPr lvl="2"/>
            <a:r>
              <a:rPr lang="fr-CA" dirty="0" smtClean="0"/>
              <a:t>Journal de bord sur les situations vécues</a:t>
            </a:r>
          </a:p>
          <a:p>
            <a:pPr lvl="1"/>
            <a:r>
              <a:rPr lang="fr-CA" dirty="0" smtClean="0"/>
              <a:t>Séminaire hebdomadaire</a:t>
            </a:r>
          </a:p>
          <a:p>
            <a:pPr lvl="2"/>
            <a:r>
              <a:rPr lang="fr-CA" dirty="0" smtClean="0"/>
              <a:t>Partager son expérience</a:t>
            </a:r>
          </a:p>
          <a:p>
            <a:pPr lvl="2"/>
            <a:r>
              <a:rPr lang="fr-CA" dirty="0" smtClean="0"/>
              <a:t>Discuter des sujets reliés à l’éducation</a:t>
            </a:r>
          </a:p>
          <a:p>
            <a:pPr lvl="2"/>
            <a:r>
              <a:rPr lang="fr-CA" dirty="0" smtClean="0"/>
              <a:t>Apporter son point de vue</a:t>
            </a:r>
          </a:p>
          <a:p>
            <a:pPr lvl="1"/>
            <a:endParaRPr lang="fr-CA" dirty="0" smtClean="0"/>
          </a:p>
          <a:p>
            <a:pPr lvl="2"/>
            <a:endParaRPr lang="fr-CA" dirty="0" smtClean="0"/>
          </a:p>
          <a:p>
            <a:pPr lvl="2"/>
            <a:endParaRPr lang="fr-CA" dirty="0" smtClean="0"/>
          </a:p>
          <a:p>
            <a:pPr lvl="1"/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5. Présentation du PEP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Limites</a:t>
            </a:r>
          </a:p>
          <a:p>
            <a:pPr lvl="1"/>
            <a:r>
              <a:rPr lang="fr-CA" dirty="0" smtClean="0"/>
              <a:t>Courte durée du projet</a:t>
            </a:r>
          </a:p>
          <a:p>
            <a:pPr lvl="2"/>
            <a:r>
              <a:rPr lang="fr-CA" dirty="0" smtClean="0"/>
              <a:t>Très peu de temps pour que les apprentissages soient significatifs et transférables</a:t>
            </a:r>
          </a:p>
          <a:p>
            <a:pPr lvl="1"/>
            <a:r>
              <a:rPr lang="fr-CA" dirty="0" smtClean="0"/>
              <a:t>Absence de suivi constant entre deux éditions du projet</a:t>
            </a:r>
          </a:p>
          <a:p>
            <a:pPr lvl="1"/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5. Présentation du PEP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b="1" dirty="0" smtClean="0"/>
              <a:t>Perspectives d’avenir</a:t>
            </a:r>
          </a:p>
          <a:p>
            <a:pPr lvl="1"/>
            <a:r>
              <a:rPr lang="fr-CA" dirty="0" smtClean="0"/>
              <a:t>Mise en place </a:t>
            </a:r>
            <a:r>
              <a:rPr lang="fr-CA" u="sng" dirty="0" smtClean="0"/>
              <a:t>d’indicateurs quantifiables</a:t>
            </a:r>
            <a:r>
              <a:rPr lang="fr-CA" dirty="0" smtClean="0"/>
              <a:t> pour l’évaluation de l’atteinte des 2 objectifs initiaux</a:t>
            </a:r>
          </a:p>
          <a:p>
            <a:pPr lvl="1"/>
            <a:r>
              <a:rPr lang="fr-CA" dirty="0" smtClean="0"/>
              <a:t>Intégrer une dimension « </a:t>
            </a:r>
            <a:r>
              <a:rPr lang="fr-CA" u="sng" dirty="0" smtClean="0"/>
              <a:t>apprentissage social</a:t>
            </a:r>
            <a:r>
              <a:rPr lang="fr-CA" dirty="0" smtClean="0"/>
              <a:t> » à notre enseignement</a:t>
            </a:r>
          </a:p>
          <a:p>
            <a:pPr lvl="2"/>
            <a:r>
              <a:rPr lang="fr-CA" dirty="0" smtClean="0"/>
              <a:t>Donner des outils aux jeunes pour faire face aux défis quotidiens </a:t>
            </a:r>
          </a:p>
          <a:p>
            <a:pPr lvl="1"/>
            <a:r>
              <a:rPr lang="fr-CA" dirty="0" smtClean="0"/>
              <a:t>Bonifier l’offre de service </a:t>
            </a:r>
          </a:p>
          <a:p>
            <a:pPr lvl="2"/>
            <a:r>
              <a:rPr lang="fr-CA" dirty="0" smtClean="0"/>
              <a:t>Plus d’étudiants formés</a:t>
            </a:r>
          </a:p>
          <a:p>
            <a:pPr lvl="2"/>
            <a:r>
              <a:rPr lang="fr-CA" dirty="0" smtClean="0"/>
              <a:t>Plus de jeunes touchés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1. Présentation des conférenciers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u="sng" dirty="0" smtClean="0"/>
              <a:t>Marc-André </a:t>
            </a:r>
            <a:r>
              <a:rPr lang="fr-CA" u="sng" dirty="0" err="1" smtClean="0"/>
              <a:t>Duchesneau</a:t>
            </a:r>
            <a:endParaRPr lang="fr-CA" u="sng" dirty="0" smtClean="0"/>
          </a:p>
          <a:p>
            <a:pPr lvl="1"/>
            <a:r>
              <a:rPr lang="fr-CA" dirty="0" smtClean="0"/>
              <a:t>Diplômé du B. Sc. Éducation physique et à la santé</a:t>
            </a:r>
          </a:p>
          <a:p>
            <a:pPr lvl="1"/>
            <a:r>
              <a:rPr lang="fr-CA" dirty="0" smtClean="0"/>
              <a:t>Étudiant M. A. Psychopédagogie</a:t>
            </a:r>
          </a:p>
          <a:p>
            <a:pPr lvl="1"/>
            <a:r>
              <a:rPr lang="fr-CA" dirty="0" smtClean="0"/>
              <a:t>Président du Club Optimiste </a:t>
            </a:r>
            <a:r>
              <a:rPr lang="fr-CA" dirty="0" err="1" smtClean="0"/>
              <a:t>UdeM</a:t>
            </a:r>
            <a:endParaRPr lang="fr-CA" dirty="0" smtClean="0"/>
          </a:p>
          <a:p>
            <a:pPr lvl="1"/>
            <a:r>
              <a:rPr lang="fr-CA" dirty="0" smtClean="0"/>
              <a:t>Coordonnateur de projets</a:t>
            </a:r>
          </a:p>
          <a:p>
            <a:pPr lvl="1"/>
            <a:r>
              <a:rPr lang="fr-CA" dirty="0" smtClean="0"/>
              <a:t>Entraîneur de natation au CNPPO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5. Présentation du PEP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Perspectives d’avenir</a:t>
            </a:r>
          </a:p>
          <a:p>
            <a:pPr lvl="1"/>
            <a:r>
              <a:rPr lang="fr-CA" dirty="0" smtClean="0"/>
              <a:t>Mise en place de la phase 2 du PEP : </a:t>
            </a:r>
            <a:r>
              <a:rPr lang="fr-CA" u="sng" dirty="0" smtClean="0"/>
              <a:t>l’intégration sociale par le sport</a:t>
            </a:r>
          </a:p>
          <a:p>
            <a:pPr lvl="2"/>
            <a:r>
              <a:rPr lang="fr-CA" dirty="0" smtClean="0"/>
              <a:t>Offrir l’opportunité à certains jeunes de poursuivre le développement par le sport et l’activité physique à l’extérieur des CJM-IU</a:t>
            </a:r>
          </a:p>
          <a:p>
            <a:pPr lvl="3"/>
            <a:r>
              <a:rPr lang="fr-CA" dirty="0" smtClean="0"/>
              <a:t>Encadrer les jeunes identifiés</a:t>
            </a:r>
          </a:p>
          <a:p>
            <a:pPr lvl="3"/>
            <a:r>
              <a:rPr lang="fr-CA" dirty="0" smtClean="0"/>
              <a:t>Financer les activités ou le sport choisi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6. Avenir du C-O et des projets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Objectifs à court terme</a:t>
            </a:r>
          </a:p>
          <a:p>
            <a:pPr lvl="1"/>
            <a:r>
              <a:rPr lang="fr-CA" dirty="0" smtClean="0"/>
              <a:t>Création d’un </a:t>
            </a:r>
            <a:r>
              <a:rPr lang="fr-CA" u="sng" dirty="0" smtClean="0"/>
              <a:t>partenariat</a:t>
            </a:r>
            <a:r>
              <a:rPr lang="fr-CA" dirty="0" smtClean="0"/>
              <a:t> avec l’</a:t>
            </a:r>
            <a:r>
              <a:rPr lang="fr-CA" dirty="0" err="1" smtClean="0"/>
              <a:t>UdeM</a:t>
            </a:r>
            <a:endParaRPr lang="fr-CA" dirty="0" smtClean="0"/>
          </a:p>
          <a:p>
            <a:pPr lvl="2"/>
            <a:r>
              <a:rPr lang="fr-CA" dirty="0" smtClean="0"/>
              <a:t>Par le savoir et les moyens techniques en place, améliorer les deux projets</a:t>
            </a:r>
          </a:p>
          <a:p>
            <a:pPr lvl="2">
              <a:buNone/>
            </a:pPr>
            <a:endParaRPr lang="fr-CA" dirty="0" smtClean="0"/>
          </a:p>
          <a:p>
            <a:pPr lvl="1"/>
            <a:r>
              <a:rPr lang="fr-CA" u="sng" dirty="0" smtClean="0"/>
              <a:t>Renforcer les liens</a:t>
            </a:r>
            <a:r>
              <a:rPr lang="fr-CA" dirty="0" smtClean="0"/>
              <a:t> avec nos collaborateurs</a:t>
            </a:r>
          </a:p>
          <a:p>
            <a:pPr lvl="2"/>
            <a:r>
              <a:rPr lang="fr-CA" dirty="0" smtClean="0"/>
              <a:t>Assurer la viabilité des projets par un soutien financier</a:t>
            </a:r>
          </a:p>
          <a:p>
            <a:pPr lvl="1">
              <a:buNone/>
            </a:pP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6. Avenir du C-O et des projets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b="1" dirty="0" smtClean="0"/>
              <a:t>Objectifs à moyen terme</a:t>
            </a:r>
          </a:p>
          <a:p>
            <a:pPr lvl="1"/>
            <a:r>
              <a:rPr lang="fr-CA" u="sng" dirty="0" smtClean="0"/>
              <a:t>Former les étudiants</a:t>
            </a:r>
            <a:r>
              <a:rPr lang="fr-CA" dirty="0" smtClean="0"/>
              <a:t> qui assureront la gestion des projets.</a:t>
            </a:r>
          </a:p>
          <a:p>
            <a:pPr lvl="1">
              <a:buNone/>
            </a:pPr>
            <a:endParaRPr lang="fr-CA" dirty="0" smtClean="0"/>
          </a:p>
          <a:p>
            <a:pPr lvl="1"/>
            <a:r>
              <a:rPr lang="fr-CA" dirty="0" smtClean="0"/>
              <a:t>Développer </a:t>
            </a:r>
            <a:r>
              <a:rPr lang="fr-CA" u="sng" dirty="0" smtClean="0"/>
              <a:t>un modèle financier</a:t>
            </a:r>
            <a:r>
              <a:rPr lang="fr-CA" dirty="0" smtClean="0"/>
              <a:t> qui assurera la pérennité des projets</a:t>
            </a:r>
          </a:p>
          <a:p>
            <a:pPr lvl="1"/>
            <a:endParaRPr lang="fr-CA" dirty="0" smtClean="0"/>
          </a:p>
          <a:p>
            <a:pPr lvl="1"/>
            <a:r>
              <a:rPr lang="fr-CA" u="sng" dirty="0" smtClean="0"/>
              <a:t>Étendre les projets</a:t>
            </a:r>
            <a:r>
              <a:rPr lang="fr-CA" dirty="0" smtClean="0"/>
              <a:t> sur les rives de Montréal (Longueuil et Laval)</a:t>
            </a:r>
          </a:p>
          <a:p>
            <a:pPr lvl="2"/>
            <a:r>
              <a:rPr lang="fr-CA" dirty="0" smtClean="0"/>
              <a:t>Plus d’étudiants pourront ainsi participer aux projets</a:t>
            </a:r>
          </a:p>
          <a:p>
            <a:pPr lvl="1"/>
            <a:endParaRPr lang="fr-CA" dirty="0" smtClean="0"/>
          </a:p>
          <a:p>
            <a:pPr lvl="1">
              <a:buNone/>
            </a:pP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6. Avenir du C-O et des projets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Objectifs à long terme</a:t>
            </a:r>
          </a:p>
          <a:p>
            <a:pPr lvl="1"/>
            <a:r>
              <a:rPr lang="fr-CA" dirty="0" smtClean="0"/>
              <a:t>Développer des liens avec d’autres institutions universitaires</a:t>
            </a:r>
          </a:p>
          <a:p>
            <a:pPr lvl="2"/>
            <a:r>
              <a:rPr lang="fr-CA" dirty="0" smtClean="0"/>
              <a:t>Exporter nos projets dans toutes les régions du Québec</a:t>
            </a:r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7. Merci à nos partenaires!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1484784"/>
            <a:ext cx="5400600" cy="74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2564904"/>
            <a:ext cx="22383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2492896"/>
            <a:ext cx="2952328" cy="275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3766195"/>
            <a:ext cx="3153889" cy="309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427984" y="6488668"/>
            <a:ext cx="484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Sans qui, aucun de ces projets ne serait possible!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7. Merci à nos partenaires!</a:t>
            </a:r>
            <a:endParaRPr lang="fr-CA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626417" y="6488668"/>
            <a:ext cx="451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Sans qui, rien de ces projets ne serait possible!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1340768"/>
            <a:ext cx="7597352" cy="201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9723" y="3573016"/>
            <a:ext cx="5324277" cy="239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3968381"/>
            <a:ext cx="1440160" cy="154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7. Merci à nos partenaires!</a:t>
            </a:r>
            <a:endParaRPr lang="fr-CA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626417" y="6488668"/>
            <a:ext cx="451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Sans qui, rien de ces projets ne serait possible!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1412776"/>
            <a:ext cx="3930595" cy="325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5157192"/>
            <a:ext cx="47625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1556792"/>
            <a:ext cx="39433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3608" y="3212976"/>
            <a:ext cx="3304049" cy="169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7. Merci à nos partenaires!</a:t>
            </a:r>
            <a:endParaRPr lang="fr-CA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626417" y="6488668"/>
            <a:ext cx="451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Sans qui, rien de ces projets ne serait possible!</a:t>
            </a:r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1268760"/>
            <a:ext cx="5688632" cy="14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3356992"/>
            <a:ext cx="1728192" cy="134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5157192"/>
            <a:ext cx="4288731" cy="99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3212976"/>
            <a:ext cx="1872208" cy="1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3140968"/>
            <a:ext cx="1981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7. Merci à nos partenaires!</a:t>
            </a:r>
            <a:endParaRPr lang="fr-CA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979712" y="587727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Qui a cru en nous dès le début. Mille fois mercis!</a:t>
            </a:r>
            <a:endParaRPr lang="fr-C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196752"/>
            <a:ext cx="49625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8.  Questions et commentaires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03648" y="1556792"/>
            <a:ext cx="7498080" cy="4800600"/>
          </a:xfrm>
        </p:spPr>
        <p:txBody>
          <a:bodyPr/>
          <a:lstStyle/>
          <a:p>
            <a:r>
              <a:rPr lang="fr-CA" dirty="0" smtClean="0"/>
              <a:t>À vous de jouer!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57332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Marc-André </a:t>
            </a:r>
            <a:r>
              <a:rPr lang="fr-CA" dirty="0" err="1" smtClean="0"/>
              <a:t>Duchesneau</a:t>
            </a:r>
            <a:r>
              <a:rPr lang="fr-CA" dirty="0" smtClean="0"/>
              <a:t> – (514) 885-3656 – </a:t>
            </a:r>
            <a:r>
              <a:rPr lang="fr-CA" dirty="0" smtClean="0">
                <a:hlinkClick r:id="rId4"/>
              </a:rPr>
              <a:t>Ma.Duchesneau@umontreal.ca</a:t>
            </a:r>
            <a:endParaRPr lang="fr-CA" dirty="0" smtClean="0"/>
          </a:p>
          <a:p>
            <a:r>
              <a:rPr lang="fr-CA" dirty="0" smtClean="0"/>
              <a:t>Joé Mainville-Tessier – (438) 872-1672 – </a:t>
            </a:r>
            <a:r>
              <a:rPr lang="fr-CA" dirty="0" smtClean="0">
                <a:hlinkClick r:id="rId5"/>
              </a:rPr>
              <a:t>Joe_Mainville@hotmail.com</a:t>
            </a:r>
            <a:r>
              <a:rPr lang="fr-CA" dirty="0" smtClean="0"/>
              <a:t>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1. Présentation des conférenciers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u="sng" dirty="0" smtClean="0"/>
              <a:t>Joé Mainville-Tessier</a:t>
            </a:r>
          </a:p>
          <a:p>
            <a:pPr lvl="1"/>
            <a:r>
              <a:rPr lang="fr-CA" dirty="0" smtClean="0"/>
              <a:t>Diplômé du B. Sc. Éducation physique et à la santé</a:t>
            </a:r>
          </a:p>
          <a:p>
            <a:pPr lvl="1"/>
            <a:r>
              <a:rPr lang="fr-CA" dirty="0" smtClean="0"/>
              <a:t>Étudiant M. Sc. Kinésiologie</a:t>
            </a:r>
          </a:p>
          <a:p>
            <a:pPr lvl="1"/>
            <a:r>
              <a:rPr lang="fr-CA" dirty="0" smtClean="0"/>
              <a:t>Vice-président du Club Optimiste </a:t>
            </a:r>
            <a:r>
              <a:rPr lang="fr-CA" dirty="0" err="1" smtClean="0"/>
              <a:t>UdeM</a:t>
            </a:r>
            <a:endParaRPr lang="fr-CA" dirty="0" smtClean="0"/>
          </a:p>
          <a:p>
            <a:pPr lvl="1"/>
            <a:r>
              <a:rPr lang="fr-CA" dirty="0" smtClean="0"/>
              <a:t>Coordonnateur de projets</a:t>
            </a:r>
          </a:p>
          <a:p>
            <a:pPr lvl="1"/>
            <a:r>
              <a:rPr lang="fr-CA" dirty="0" smtClean="0"/>
              <a:t>Préparateur physique chez </a:t>
            </a:r>
            <a:r>
              <a:rPr lang="fr-CA" dirty="0" err="1" smtClean="0"/>
              <a:t>Actiforme</a:t>
            </a:r>
            <a:r>
              <a:rPr lang="fr-CA" dirty="0" smtClean="0"/>
              <a:t> </a:t>
            </a:r>
          </a:p>
          <a:p>
            <a:pPr lvl="1">
              <a:buNone/>
            </a:pPr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2. Mise en contexte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État actuel des choses</a:t>
            </a:r>
          </a:p>
          <a:p>
            <a:pPr lvl="1"/>
            <a:r>
              <a:rPr lang="fr-CA" dirty="0" smtClean="0"/>
              <a:t>2 projets à visées éducatives</a:t>
            </a:r>
          </a:p>
          <a:p>
            <a:pPr lvl="2"/>
            <a:r>
              <a:rPr lang="fr-CA" dirty="0" smtClean="0"/>
              <a:t>Projet de Soutien Scolaire (PSS)</a:t>
            </a:r>
          </a:p>
          <a:p>
            <a:pPr lvl="2"/>
            <a:r>
              <a:rPr lang="fr-CA" dirty="0" smtClean="0"/>
              <a:t>Projet d’Éducation Physique (PEP)</a:t>
            </a:r>
          </a:p>
          <a:p>
            <a:pPr lvl="2">
              <a:buNone/>
            </a:pPr>
            <a:endParaRPr lang="fr-CA" dirty="0" smtClean="0"/>
          </a:p>
          <a:p>
            <a:pPr lvl="1"/>
            <a:r>
              <a:rPr lang="fr-CA" dirty="0" smtClean="0"/>
              <a:t>Population ciblée</a:t>
            </a:r>
          </a:p>
          <a:p>
            <a:pPr lvl="2"/>
            <a:r>
              <a:rPr lang="fr-CA" dirty="0" smtClean="0"/>
              <a:t>Centre Jeunesse de Montréal – Institut Universitaire (CJM-IU)</a:t>
            </a:r>
          </a:p>
          <a:p>
            <a:pPr lvl="1"/>
            <a:endParaRPr lang="fr-CA" dirty="0" smtClean="0"/>
          </a:p>
          <a:p>
            <a:pPr lvl="2">
              <a:buNone/>
            </a:pPr>
            <a:endParaRPr lang="fr-CA" dirty="0" smtClean="0"/>
          </a:p>
          <a:p>
            <a:pPr lvl="1"/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2. Mise en contexte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Sommaire PSS</a:t>
            </a:r>
          </a:p>
          <a:p>
            <a:pPr lvl="1"/>
            <a:r>
              <a:rPr lang="fr-CA" dirty="0" smtClean="0"/>
              <a:t>Service de soutien scolaire individualisé offert par des étudiants en adaptation scolaire</a:t>
            </a:r>
          </a:p>
          <a:p>
            <a:pPr lvl="2">
              <a:buNone/>
            </a:pPr>
            <a:endParaRPr lang="fr-CA" dirty="0" smtClean="0"/>
          </a:p>
          <a:p>
            <a:pPr lvl="1"/>
            <a:r>
              <a:rPr lang="fr-CA" dirty="0" smtClean="0"/>
              <a:t>En chiffre</a:t>
            </a:r>
          </a:p>
          <a:p>
            <a:pPr lvl="2"/>
            <a:r>
              <a:rPr lang="fr-CA" dirty="0" smtClean="0"/>
              <a:t>30 jeunes suivis (2011-12)</a:t>
            </a:r>
          </a:p>
          <a:p>
            <a:pPr lvl="2"/>
            <a:r>
              <a:rPr lang="fr-CA" dirty="0" smtClean="0"/>
              <a:t>4 centres d’hébergement et 1 foyer de groupe</a:t>
            </a:r>
          </a:p>
          <a:p>
            <a:pPr lvl="2"/>
            <a:r>
              <a:rPr lang="fr-CA" dirty="0" smtClean="0"/>
              <a:t>8 étudiants à temps partiel (oct. à juin)</a:t>
            </a:r>
          </a:p>
          <a:p>
            <a:pPr lvl="2"/>
            <a:r>
              <a:rPr lang="fr-CA" dirty="0" smtClean="0"/>
              <a:t>Budget de fonctionnement : 50 000$</a:t>
            </a:r>
          </a:p>
          <a:p>
            <a:pPr lvl="2">
              <a:buNone/>
            </a:pPr>
            <a:endParaRPr lang="fr-CA" dirty="0" smtClean="0"/>
          </a:p>
          <a:p>
            <a:pPr lvl="1"/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2. Mise en contexte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Sommaire PEP</a:t>
            </a:r>
          </a:p>
          <a:p>
            <a:pPr lvl="1"/>
            <a:r>
              <a:rPr lang="fr-CA" dirty="0" smtClean="0"/>
              <a:t>Service d’enseignement d’éducation physique offert par des étudiants en ÉPS</a:t>
            </a:r>
          </a:p>
          <a:p>
            <a:pPr lvl="2">
              <a:buNone/>
            </a:pPr>
            <a:endParaRPr lang="fr-CA" dirty="0" smtClean="0"/>
          </a:p>
          <a:p>
            <a:pPr lvl="1"/>
            <a:r>
              <a:rPr lang="fr-CA" dirty="0" smtClean="0"/>
              <a:t>En chiffre</a:t>
            </a:r>
          </a:p>
          <a:p>
            <a:pPr lvl="2"/>
            <a:r>
              <a:rPr lang="fr-CA" dirty="0" smtClean="0"/>
              <a:t>500 jeunes suivis (2011)</a:t>
            </a:r>
          </a:p>
          <a:p>
            <a:pPr lvl="2"/>
            <a:r>
              <a:rPr lang="fr-CA" dirty="0" smtClean="0"/>
              <a:t>4 centres d’hébergement et 3 foyers de groupe</a:t>
            </a:r>
          </a:p>
          <a:p>
            <a:pPr lvl="2"/>
            <a:r>
              <a:rPr lang="fr-CA" dirty="0" smtClean="0"/>
              <a:t>11 étudiants à temps plein (juin à août)</a:t>
            </a:r>
          </a:p>
          <a:p>
            <a:pPr lvl="2"/>
            <a:r>
              <a:rPr lang="fr-CA" dirty="0" smtClean="0"/>
              <a:t>Budget de fonctionnement : 65 000$</a:t>
            </a:r>
          </a:p>
          <a:p>
            <a:pPr lvl="2">
              <a:buNone/>
            </a:pPr>
            <a:endParaRPr lang="fr-CA" dirty="0" smtClean="0"/>
          </a:p>
          <a:p>
            <a:pPr lvl="1"/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3. Genèse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2800" b="1" dirty="0" smtClean="0"/>
              <a:t>Club Optimiste Université de Montréal</a:t>
            </a:r>
          </a:p>
          <a:p>
            <a:pPr lvl="1"/>
            <a:endParaRPr lang="fr-CA" sz="2400" dirty="0" smtClean="0"/>
          </a:p>
          <a:p>
            <a:pPr lvl="1"/>
            <a:r>
              <a:rPr lang="fr-CA" sz="2400" dirty="0" smtClean="0"/>
              <a:t>Fondé par Alexandre </a:t>
            </a:r>
            <a:r>
              <a:rPr lang="fr-CA" sz="2400" dirty="0" err="1" smtClean="0"/>
              <a:t>Dandenault</a:t>
            </a:r>
            <a:r>
              <a:rPr lang="fr-CA" sz="2400" dirty="0" smtClean="0"/>
              <a:t> en 2007</a:t>
            </a:r>
          </a:p>
          <a:p>
            <a:pPr lvl="2"/>
            <a:r>
              <a:rPr lang="fr-CA" sz="2200" dirty="0" smtClean="0"/>
              <a:t>Désir de s’impliquer dans la communauté</a:t>
            </a:r>
          </a:p>
          <a:p>
            <a:pPr lvl="2"/>
            <a:r>
              <a:rPr lang="fr-CA" sz="2200" dirty="0" smtClean="0"/>
              <a:t>Désir de se retrouver entre amis</a:t>
            </a:r>
          </a:p>
          <a:p>
            <a:pPr lvl="2">
              <a:buNone/>
            </a:pPr>
            <a:endParaRPr lang="fr-CA" dirty="0" smtClean="0"/>
          </a:p>
          <a:p>
            <a:pPr lvl="1"/>
            <a:r>
              <a:rPr lang="fr-CA" sz="2400" dirty="0" smtClean="0"/>
              <a:t>Vision</a:t>
            </a:r>
          </a:p>
          <a:p>
            <a:pPr lvl="2"/>
            <a:r>
              <a:rPr lang="fr-CA" sz="2200" dirty="0" smtClean="0"/>
              <a:t>En faisant naître l'espoir et en présentant une vision positive, les Optimistes inspirent le meilleur chez les jeunes*. </a:t>
            </a:r>
          </a:p>
          <a:p>
            <a:pPr lvl="2"/>
            <a:endParaRPr lang="fr-CA" sz="20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815845" y="6488668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*Tiré de </a:t>
            </a:r>
            <a:r>
              <a:rPr lang="fr-CA" dirty="0" err="1" smtClean="0"/>
              <a:t>Optimist</a:t>
            </a:r>
            <a:r>
              <a:rPr lang="fr-CA" dirty="0" smtClean="0"/>
              <a:t> International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3. Genèse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Partenariat avec CJM-IU</a:t>
            </a:r>
          </a:p>
          <a:p>
            <a:pPr lvl="1"/>
            <a:r>
              <a:rPr lang="fr-CA" dirty="0" smtClean="0"/>
              <a:t>Identification d’un besoin par A. </a:t>
            </a:r>
            <a:r>
              <a:rPr lang="fr-CA" dirty="0" err="1" smtClean="0"/>
              <a:t>Dandenault</a:t>
            </a:r>
            <a:endParaRPr lang="fr-CA" dirty="0" smtClean="0"/>
          </a:p>
          <a:p>
            <a:pPr lvl="2"/>
            <a:r>
              <a:rPr lang="fr-CA" dirty="0" smtClean="0"/>
              <a:t>« Besoin de bouger des jeunes »</a:t>
            </a:r>
          </a:p>
          <a:p>
            <a:pPr lvl="2">
              <a:buNone/>
            </a:pPr>
            <a:endParaRPr lang="fr-CA" dirty="0" smtClean="0"/>
          </a:p>
          <a:p>
            <a:pPr lvl="1"/>
            <a:r>
              <a:rPr lang="fr-CA" dirty="0" smtClean="0"/>
              <a:t>Personne-ressource : James Crowley</a:t>
            </a:r>
          </a:p>
          <a:p>
            <a:pPr lvl="2"/>
            <a:r>
              <a:rPr lang="fr-CA" dirty="0" smtClean="0"/>
              <a:t>Première approche à </a:t>
            </a:r>
            <a:r>
              <a:rPr lang="fr-CA" dirty="0" err="1" smtClean="0"/>
              <a:t>Dominic</a:t>
            </a:r>
            <a:r>
              <a:rPr lang="fr-CA" dirty="0" smtClean="0"/>
              <a:t>-</a:t>
            </a:r>
            <a:r>
              <a:rPr lang="fr-CA" dirty="0" err="1" smtClean="0"/>
              <a:t>Savio</a:t>
            </a:r>
            <a:r>
              <a:rPr lang="fr-CA" dirty="0" smtClean="0"/>
              <a:t>-</a:t>
            </a:r>
            <a:r>
              <a:rPr lang="fr-CA" dirty="0" err="1" smtClean="0"/>
              <a:t>Mainbourg</a:t>
            </a:r>
            <a:endParaRPr lang="fr-CA" dirty="0" smtClean="0"/>
          </a:p>
          <a:p>
            <a:pPr lvl="2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2"/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4823</TotalTime>
  <Words>1508</Words>
  <Application>Microsoft Office PowerPoint</Application>
  <PresentationFormat>On-screen Show (4:3)</PresentationFormat>
  <Paragraphs>300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D'une idée à la mise en place d'actions concrètes : la genèse d'un projet étudiant</vt:lpstr>
      <vt:lpstr>Plan de présentation</vt:lpstr>
      <vt:lpstr>1. Présentation des conférenciers</vt:lpstr>
      <vt:lpstr>1. Présentation des conférenciers</vt:lpstr>
      <vt:lpstr>2. Mise en contexte </vt:lpstr>
      <vt:lpstr>2. Mise en contexte </vt:lpstr>
      <vt:lpstr>2. Mise en contexte </vt:lpstr>
      <vt:lpstr>3. Genèse</vt:lpstr>
      <vt:lpstr>3. Genèse</vt:lpstr>
      <vt:lpstr>3. Genèse</vt:lpstr>
      <vt:lpstr>3. Genèse</vt:lpstr>
      <vt:lpstr>3. Genèse</vt:lpstr>
      <vt:lpstr>4. Présentation du PSS</vt:lpstr>
      <vt:lpstr>4. Présentation du PSS</vt:lpstr>
      <vt:lpstr>4. Présentation du PSS</vt:lpstr>
      <vt:lpstr>4. Présentation du PSS</vt:lpstr>
      <vt:lpstr>4. Présentation du PSS</vt:lpstr>
      <vt:lpstr>4. Présentation du PSS</vt:lpstr>
      <vt:lpstr>4. Présentation du PSS</vt:lpstr>
      <vt:lpstr>4. Présentation du PSS</vt:lpstr>
      <vt:lpstr>Interlude – Pause Voyage/Détente</vt:lpstr>
      <vt:lpstr>5. Présentation du PEP</vt:lpstr>
      <vt:lpstr>5. Présentation du PEP</vt:lpstr>
      <vt:lpstr>5. Présentation du PEP</vt:lpstr>
      <vt:lpstr>5. Présentation du PEP</vt:lpstr>
      <vt:lpstr>5. Présentation du PEP</vt:lpstr>
      <vt:lpstr>5. Présentation du PEP</vt:lpstr>
      <vt:lpstr>5. Présentation du PEP</vt:lpstr>
      <vt:lpstr>5. Présentation du PEP</vt:lpstr>
      <vt:lpstr>5. Présentation du PEP</vt:lpstr>
      <vt:lpstr>6. Avenir du C-O et des projets</vt:lpstr>
      <vt:lpstr>6. Avenir du C-O et des projets</vt:lpstr>
      <vt:lpstr>6. Avenir du C-O et des projets</vt:lpstr>
      <vt:lpstr>7. Merci à nos partenaires!</vt:lpstr>
      <vt:lpstr>7. Merci à nos partenaires!</vt:lpstr>
      <vt:lpstr>7. Merci à nos partenaires!</vt:lpstr>
      <vt:lpstr>7. Merci à nos partenaires!</vt:lpstr>
      <vt:lpstr>7. Merci à nos partenaires!</vt:lpstr>
      <vt:lpstr>8.  Questions et commentaires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D'une idée à la mise en place d'actions concrètes : la genèse d'un projet étudiant</dc:title>
  <dc:creator>Master-Mad</dc:creator>
  <cp:lastModifiedBy>Master-Mad</cp:lastModifiedBy>
  <cp:revision>53</cp:revision>
  <dcterms:created xsi:type="dcterms:W3CDTF">2012-02-11T20:50:27Z</dcterms:created>
  <dcterms:modified xsi:type="dcterms:W3CDTF">2012-02-16T15:22:56Z</dcterms:modified>
</cp:coreProperties>
</file>